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4"/>
  </p:notesMasterIdLst>
  <p:handoutMasterIdLst>
    <p:handoutMasterId r:id="rId25"/>
  </p:handoutMasterIdLst>
  <p:sldIdLst>
    <p:sldId id="335" r:id="rId5"/>
    <p:sldId id="336" r:id="rId6"/>
    <p:sldId id="337" r:id="rId7"/>
    <p:sldId id="338" r:id="rId8"/>
    <p:sldId id="339" r:id="rId9"/>
    <p:sldId id="348" r:id="rId10"/>
    <p:sldId id="349" r:id="rId11"/>
    <p:sldId id="340" r:id="rId12"/>
    <p:sldId id="351" r:id="rId13"/>
    <p:sldId id="352" r:id="rId14"/>
    <p:sldId id="353" r:id="rId15"/>
    <p:sldId id="354" r:id="rId16"/>
    <p:sldId id="355" r:id="rId17"/>
    <p:sldId id="356" r:id="rId18"/>
    <p:sldId id="357" r:id="rId19"/>
    <p:sldId id="358" r:id="rId20"/>
    <p:sldId id="359" r:id="rId21"/>
    <p:sldId id="343"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7" autoAdjust="0"/>
    <p:restoredTop sz="95394" autoAdjust="0"/>
  </p:normalViewPr>
  <p:slideViewPr>
    <p:cSldViewPr snapToGrid="0">
      <p:cViewPr varScale="1">
        <p:scale>
          <a:sx n="78" d="100"/>
          <a:sy n="78" d="100"/>
        </p:scale>
        <p:origin x="1061"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1/14/2025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urabhiGoyal-Coder" TargetMode="External"/><Relationship Id="rId2" Type="http://schemas.openxmlformats.org/officeDocument/2006/relationships/hyperlink" Target="mailto:surabhigoyal198@gmail.com" TargetMode="Externa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linkedin.com/in/surabhi-goyal-36154a2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538451" y="1146932"/>
            <a:ext cx="5221224" cy="3056343"/>
          </a:xfrm>
        </p:spPr>
        <p:txBody>
          <a:bodyPr/>
          <a:lstStyle/>
          <a:p>
            <a:pPr algn="l"/>
            <a:r>
              <a:rPr lang="en-US" b="1" i="0" dirty="0">
                <a:solidFill>
                  <a:srgbClr val="1F2328"/>
                </a:solidFill>
                <a:effectLst/>
                <a:latin typeface="-apple-system"/>
              </a:rPr>
              <a:t>PayPal Transactions Analysis Project</a:t>
            </a:r>
            <a:br>
              <a:rPr lang="en-US" b="1" i="0" dirty="0">
                <a:solidFill>
                  <a:srgbClr val="1F2328"/>
                </a:solidFill>
                <a:effectLst/>
                <a:latin typeface="-apple-system"/>
              </a:rPr>
            </a:br>
            <a:r>
              <a:rPr lang="en-US" b="1" i="0" dirty="0">
                <a:solidFill>
                  <a:srgbClr val="1F2328"/>
                </a:solidFill>
                <a:effectLst/>
                <a:latin typeface="-apple-system"/>
              </a:rPr>
              <a:t>                    </a:t>
            </a:r>
            <a:r>
              <a:rPr lang="en-US" sz="2400" b="1" i="0" dirty="0">
                <a:solidFill>
                  <a:srgbClr val="1F2328"/>
                </a:solidFill>
                <a:effectLst/>
                <a:latin typeface="-apple-system"/>
              </a:rPr>
              <a:t>- BY Surabhi Goyal</a:t>
            </a:r>
            <a:endParaRPr lang="en-US" b="1" i="0" dirty="0">
              <a:solidFill>
                <a:srgbClr val="1F2328"/>
              </a:solidFill>
              <a:effectLst/>
              <a:latin typeface="-apple-system"/>
            </a:endParaRPr>
          </a:p>
        </p:txBody>
      </p:sp>
      <p:pic>
        <p:nvPicPr>
          <p:cNvPr id="4" name="Picture 3">
            <a:extLst>
              <a:ext uri="{FF2B5EF4-FFF2-40B4-BE49-F238E27FC236}">
                <a16:creationId xmlns:a16="http://schemas.microsoft.com/office/drawing/2014/main" id="{08108665-96CF-DF64-38A4-B5C7EFFDB330}"/>
              </a:ext>
            </a:extLst>
          </p:cNvPr>
          <p:cNvPicPr>
            <a:picLocks noChangeAspect="1"/>
          </p:cNvPicPr>
          <p:nvPr/>
        </p:nvPicPr>
        <p:blipFill>
          <a:blip r:embed="rId2"/>
          <a:srcRect l="73225" t="34554" r="12567" b="35971"/>
          <a:stretch/>
        </p:blipFill>
        <p:spPr>
          <a:xfrm>
            <a:off x="5717457" y="2594568"/>
            <a:ext cx="757085" cy="834432"/>
          </a:xfrm>
          <a:prstGeom prst="rect">
            <a:avLst/>
          </a:prstGeom>
        </p:spPr>
      </p:pic>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51FF5-44DE-2A63-BEAD-A6D7B36F57D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DD49119-4BEF-DD24-1550-FD252405B98C}"/>
              </a:ext>
            </a:extLst>
          </p:cNvPr>
          <p:cNvPicPr>
            <a:picLocks noChangeAspect="1"/>
          </p:cNvPicPr>
          <p:nvPr/>
        </p:nvPicPr>
        <p:blipFill>
          <a:blip r:embed="rId2"/>
          <a:stretch>
            <a:fillRect/>
          </a:stretch>
        </p:blipFill>
        <p:spPr>
          <a:xfrm>
            <a:off x="175386" y="1863158"/>
            <a:ext cx="9017775" cy="693229"/>
          </a:xfrm>
          <a:prstGeom prst="rect">
            <a:avLst/>
          </a:prstGeom>
        </p:spPr>
      </p:pic>
      <p:pic>
        <p:nvPicPr>
          <p:cNvPr id="15" name="Picture 14">
            <a:extLst>
              <a:ext uri="{FF2B5EF4-FFF2-40B4-BE49-F238E27FC236}">
                <a16:creationId xmlns:a16="http://schemas.microsoft.com/office/drawing/2014/main" id="{5E3BD543-DC27-2FFB-DD59-8DA02BFF24B1}"/>
              </a:ext>
            </a:extLst>
          </p:cNvPr>
          <p:cNvPicPr>
            <a:picLocks noChangeAspect="1"/>
          </p:cNvPicPr>
          <p:nvPr/>
        </p:nvPicPr>
        <p:blipFill>
          <a:blip r:embed="rId3"/>
          <a:stretch>
            <a:fillRect/>
          </a:stretch>
        </p:blipFill>
        <p:spPr>
          <a:xfrm>
            <a:off x="3445796" y="2652116"/>
            <a:ext cx="5300407" cy="629400"/>
          </a:xfrm>
          <a:prstGeom prst="rect">
            <a:avLst/>
          </a:prstGeom>
        </p:spPr>
      </p:pic>
      <p:sp>
        <p:nvSpPr>
          <p:cNvPr id="23" name="TextBox 22">
            <a:extLst>
              <a:ext uri="{FF2B5EF4-FFF2-40B4-BE49-F238E27FC236}">
                <a16:creationId xmlns:a16="http://schemas.microsoft.com/office/drawing/2014/main" id="{F34A86FF-E8C0-A96D-0A41-46F665D432FC}"/>
              </a:ext>
            </a:extLst>
          </p:cNvPr>
          <p:cNvSpPr txBox="1"/>
          <p:nvPr/>
        </p:nvSpPr>
        <p:spPr>
          <a:xfrm>
            <a:off x="175386" y="3281516"/>
            <a:ext cx="9735530" cy="1400383"/>
          </a:xfrm>
          <a:prstGeom prst="rect">
            <a:avLst/>
          </a:prstGeom>
          <a:noFill/>
        </p:spPr>
        <p:txBody>
          <a:bodyPr wrap="square" rtlCol="0">
            <a:spAutoFit/>
          </a:bodyPr>
          <a:lstStyle/>
          <a:p>
            <a:pPr marL="0" indent="0">
              <a:buNone/>
            </a:pPr>
            <a:r>
              <a:rPr lang="en-US" sz="28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The finance team is analyzing currency conversion trends to manage exposure to currency risks. Which currency had the highest transaction amount from in the past one year up to today indicating the greatest exposure? (assume today is 22-05-2024)</a:t>
            </a:r>
            <a:endParaRPr lang="en-IN" dirty="0">
              <a:latin typeface="-apple-system"/>
            </a:endParaRPr>
          </a:p>
        </p:txBody>
      </p:sp>
      <p:pic>
        <p:nvPicPr>
          <p:cNvPr id="25" name="Picture 24">
            <a:extLst>
              <a:ext uri="{FF2B5EF4-FFF2-40B4-BE49-F238E27FC236}">
                <a16:creationId xmlns:a16="http://schemas.microsoft.com/office/drawing/2014/main" id="{95B8204C-8BB8-13FF-DB3F-6908993B021F}"/>
              </a:ext>
            </a:extLst>
          </p:cNvPr>
          <p:cNvPicPr>
            <a:picLocks noChangeAspect="1"/>
          </p:cNvPicPr>
          <p:nvPr/>
        </p:nvPicPr>
        <p:blipFill>
          <a:blip r:embed="rId4"/>
          <a:stretch>
            <a:fillRect/>
          </a:stretch>
        </p:blipFill>
        <p:spPr>
          <a:xfrm>
            <a:off x="283109" y="4784774"/>
            <a:ext cx="8802328" cy="495369"/>
          </a:xfrm>
          <a:prstGeom prst="rect">
            <a:avLst/>
          </a:prstGeom>
        </p:spPr>
      </p:pic>
      <p:pic>
        <p:nvPicPr>
          <p:cNvPr id="27" name="Picture 26">
            <a:extLst>
              <a:ext uri="{FF2B5EF4-FFF2-40B4-BE49-F238E27FC236}">
                <a16:creationId xmlns:a16="http://schemas.microsoft.com/office/drawing/2014/main" id="{4DD4D07A-12DC-3C41-80B3-64CC1A80B1C0}"/>
              </a:ext>
            </a:extLst>
          </p:cNvPr>
          <p:cNvPicPr>
            <a:picLocks noChangeAspect="1"/>
          </p:cNvPicPr>
          <p:nvPr/>
        </p:nvPicPr>
        <p:blipFill>
          <a:blip r:embed="rId5"/>
          <a:stretch>
            <a:fillRect/>
          </a:stretch>
        </p:blipFill>
        <p:spPr>
          <a:xfrm>
            <a:off x="4275463" y="5577056"/>
            <a:ext cx="3059401" cy="590996"/>
          </a:xfrm>
          <a:prstGeom prst="rect">
            <a:avLst/>
          </a:prstGeom>
        </p:spPr>
      </p:pic>
      <p:sp>
        <p:nvSpPr>
          <p:cNvPr id="28" name="TextBox 27">
            <a:extLst>
              <a:ext uri="{FF2B5EF4-FFF2-40B4-BE49-F238E27FC236}">
                <a16:creationId xmlns:a16="http://schemas.microsoft.com/office/drawing/2014/main" id="{C353C115-3A54-362D-9A7E-B1A29F88633B}"/>
              </a:ext>
            </a:extLst>
          </p:cNvPr>
          <p:cNvSpPr txBox="1"/>
          <p:nvPr/>
        </p:nvSpPr>
        <p:spPr>
          <a:xfrm>
            <a:off x="175386" y="276830"/>
            <a:ext cx="9735530" cy="1400383"/>
          </a:xfrm>
          <a:prstGeom prst="rect">
            <a:avLst/>
          </a:prstGeom>
          <a:noFill/>
        </p:spPr>
        <p:txBody>
          <a:bodyPr wrap="square" rtlCol="0">
            <a:spAutoFit/>
          </a:bodyPr>
          <a:lstStyle/>
          <a:p>
            <a:pPr marL="0" indent="0">
              <a:buNone/>
            </a:pPr>
            <a:r>
              <a:rPr lang="en-US" sz="28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To effectively manage risk, it's crucial to identify and monitor high-value transactions. Find transactions exceeding $10,000 in the year 2023 and include transaction ID, sender ID, recipient ID (if available), transaction amount, and currency used.</a:t>
            </a:r>
          </a:p>
        </p:txBody>
      </p:sp>
    </p:spTree>
    <p:extLst>
      <p:ext uri="{BB962C8B-B14F-4D97-AF65-F5344CB8AC3E}">
        <p14:creationId xmlns:p14="http://schemas.microsoft.com/office/powerpoint/2010/main" val="101852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5366-06C8-F9B4-4230-561798652B7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31E8810-D77E-D13B-A4DB-F86FF5C0F176}"/>
              </a:ext>
            </a:extLst>
          </p:cNvPr>
          <p:cNvSpPr>
            <a:spLocks noGrp="1"/>
          </p:cNvSpPr>
          <p:nvPr>
            <p:ph type="body" sz="quarter" idx="13"/>
          </p:nvPr>
        </p:nvSpPr>
        <p:spPr>
          <a:xfrm>
            <a:off x="175386" y="292564"/>
            <a:ext cx="10006558" cy="1762378"/>
          </a:xfrm>
        </p:spPr>
        <p:txBody>
          <a:bodyPr>
            <a:normAutofit fontScale="92500"/>
          </a:bodyPr>
          <a:lstStyle/>
          <a:p>
            <a:pPr marL="0" indent="0">
              <a:buNone/>
            </a:pPr>
            <a:r>
              <a:rPr lang="en-US" sz="3000" b="1" dirty="0">
                <a:latin typeface="-apple-system"/>
                <a:cs typeface="Arial" panose="020B0604020202020204" pitchFamily="34" charset="0"/>
              </a:rPr>
              <a:t>Problem statement:</a:t>
            </a:r>
          </a:p>
          <a:p>
            <a:pPr marL="0" indent="0">
              <a:buNone/>
            </a:pPr>
            <a:r>
              <a:rPr lang="en-US" sz="2000" b="1" dirty="0">
                <a:latin typeface="-apple-system"/>
                <a:cs typeface="Arial" panose="020B0604020202020204" pitchFamily="34" charset="0"/>
              </a:rPr>
              <a:t>Your task is to analyze the transaction data and determine the top 10 merchants, sorted by the total transaction amount they received, within the period from November 2023 to April 2024. For each of these top 10 merchants, provide the following details: merchant ID, business name, the total transaction amount received, and the average transaction amount.</a:t>
            </a:r>
          </a:p>
        </p:txBody>
      </p:sp>
      <p:pic>
        <p:nvPicPr>
          <p:cNvPr id="6" name="Picture 5">
            <a:extLst>
              <a:ext uri="{FF2B5EF4-FFF2-40B4-BE49-F238E27FC236}">
                <a16:creationId xmlns:a16="http://schemas.microsoft.com/office/drawing/2014/main" id="{410E2663-A7B6-EE36-907A-C2A996CA8057}"/>
              </a:ext>
            </a:extLst>
          </p:cNvPr>
          <p:cNvPicPr>
            <a:picLocks noChangeAspect="1"/>
          </p:cNvPicPr>
          <p:nvPr/>
        </p:nvPicPr>
        <p:blipFill>
          <a:blip r:embed="rId2"/>
          <a:stretch>
            <a:fillRect/>
          </a:stretch>
        </p:blipFill>
        <p:spPr>
          <a:xfrm>
            <a:off x="175386" y="2171525"/>
            <a:ext cx="7621064" cy="1257475"/>
          </a:xfrm>
          <a:prstGeom prst="rect">
            <a:avLst/>
          </a:prstGeom>
        </p:spPr>
      </p:pic>
      <p:pic>
        <p:nvPicPr>
          <p:cNvPr id="8" name="Picture 7">
            <a:extLst>
              <a:ext uri="{FF2B5EF4-FFF2-40B4-BE49-F238E27FC236}">
                <a16:creationId xmlns:a16="http://schemas.microsoft.com/office/drawing/2014/main" id="{EFCB1C2C-7077-721B-0C61-C795A80D291B}"/>
              </a:ext>
            </a:extLst>
          </p:cNvPr>
          <p:cNvPicPr>
            <a:picLocks noChangeAspect="1"/>
          </p:cNvPicPr>
          <p:nvPr/>
        </p:nvPicPr>
        <p:blipFill>
          <a:blip r:embed="rId3"/>
          <a:stretch>
            <a:fillRect/>
          </a:stretch>
        </p:blipFill>
        <p:spPr>
          <a:xfrm>
            <a:off x="2889340" y="3545583"/>
            <a:ext cx="6039693" cy="2324424"/>
          </a:xfrm>
          <a:prstGeom prst="rect">
            <a:avLst/>
          </a:prstGeom>
        </p:spPr>
      </p:pic>
    </p:spTree>
    <p:extLst>
      <p:ext uri="{BB962C8B-B14F-4D97-AF65-F5344CB8AC3E}">
        <p14:creationId xmlns:p14="http://schemas.microsoft.com/office/powerpoint/2010/main" val="1018288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4B104-FE5D-32DC-C335-807BECF496E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EBA9A0C-1DC2-D17C-9DA0-B268AE6B142D}"/>
              </a:ext>
            </a:extLst>
          </p:cNvPr>
          <p:cNvPicPr>
            <a:picLocks noChangeAspect="1"/>
          </p:cNvPicPr>
          <p:nvPr/>
        </p:nvPicPr>
        <p:blipFill>
          <a:blip r:embed="rId2"/>
          <a:stretch>
            <a:fillRect/>
          </a:stretch>
        </p:blipFill>
        <p:spPr>
          <a:xfrm>
            <a:off x="309358" y="1891891"/>
            <a:ext cx="7359803" cy="782156"/>
          </a:xfrm>
          <a:prstGeom prst="rect">
            <a:avLst/>
          </a:prstGeom>
        </p:spPr>
      </p:pic>
      <p:pic>
        <p:nvPicPr>
          <p:cNvPr id="12" name="Picture 11">
            <a:extLst>
              <a:ext uri="{FF2B5EF4-FFF2-40B4-BE49-F238E27FC236}">
                <a16:creationId xmlns:a16="http://schemas.microsoft.com/office/drawing/2014/main" id="{3B98A224-2CC6-B84C-C65F-64A114C6B49F}"/>
              </a:ext>
            </a:extLst>
          </p:cNvPr>
          <p:cNvPicPr>
            <a:picLocks noChangeAspect="1"/>
          </p:cNvPicPr>
          <p:nvPr/>
        </p:nvPicPr>
        <p:blipFill>
          <a:blip r:embed="rId3"/>
          <a:srcRect r="5418" b="21326"/>
          <a:stretch/>
        </p:blipFill>
        <p:spPr>
          <a:xfrm>
            <a:off x="3719714" y="2480317"/>
            <a:ext cx="2917902" cy="1173952"/>
          </a:xfrm>
          <a:prstGeom prst="rect">
            <a:avLst/>
          </a:prstGeom>
        </p:spPr>
      </p:pic>
      <p:sp>
        <p:nvSpPr>
          <p:cNvPr id="13" name="TextBox 12">
            <a:extLst>
              <a:ext uri="{FF2B5EF4-FFF2-40B4-BE49-F238E27FC236}">
                <a16:creationId xmlns:a16="http://schemas.microsoft.com/office/drawing/2014/main" id="{B29F1A85-4A2B-5248-2CD2-594B7A846FE3}"/>
              </a:ext>
            </a:extLst>
          </p:cNvPr>
          <p:cNvSpPr txBox="1"/>
          <p:nvPr/>
        </p:nvSpPr>
        <p:spPr>
          <a:xfrm>
            <a:off x="175386" y="3379452"/>
            <a:ext cx="9735530" cy="1400383"/>
          </a:xfrm>
          <a:prstGeom prst="rect">
            <a:avLst/>
          </a:prstGeom>
          <a:noFill/>
        </p:spPr>
        <p:txBody>
          <a:bodyPr wrap="square" rtlCol="0">
            <a:spAutoFit/>
          </a:bodyPr>
          <a:lstStyle/>
          <a:p>
            <a:pPr marL="0" indent="0">
              <a:buNone/>
            </a:pPr>
            <a:r>
              <a:rPr lang="en-US" sz="28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The sales team wants to identify top-performing merchants. Which merchant should be considered as the most successful in terms of total transaction amount received between November 2023 and April 2024?</a:t>
            </a:r>
          </a:p>
        </p:txBody>
      </p:sp>
      <p:pic>
        <p:nvPicPr>
          <p:cNvPr id="15" name="Picture 14">
            <a:extLst>
              <a:ext uri="{FF2B5EF4-FFF2-40B4-BE49-F238E27FC236}">
                <a16:creationId xmlns:a16="http://schemas.microsoft.com/office/drawing/2014/main" id="{8E029DDC-9E68-9097-9A78-21399F6EE176}"/>
              </a:ext>
            </a:extLst>
          </p:cNvPr>
          <p:cNvPicPr>
            <a:picLocks noChangeAspect="1"/>
          </p:cNvPicPr>
          <p:nvPr/>
        </p:nvPicPr>
        <p:blipFill>
          <a:blip r:embed="rId4"/>
          <a:stretch>
            <a:fillRect/>
          </a:stretch>
        </p:blipFill>
        <p:spPr>
          <a:xfrm>
            <a:off x="175386" y="4779835"/>
            <a:ext cx="10212225" cy="752580"/>
          </a:xfrm>
          <a:prstGeom prst="rect">
            <a:avLst/>
          </a:prstGeom>
        </p:spPr>
      </p:pic>
      <p:pic>
        <p:nvPicPr>
          <p:cNvPr id="17" name="Picture 16">
            <a:extLst>
              <a:ext uri="{FF2B5EF4-FFF2-40B4-BE49-F238E27FC236}">
                <a16:creationId xmlns:a16="http://schemas.microsoft.com/office/drawing/2014/main" id="{28C993CB-B2DC-2501-24BD-A4A8991D4335}"/>
              </a:ext>
            </a:extLst>
          </p:cNvPr>
          <p:cNvPicPr>
            <a:picLocks noChangeAspect="1"/>
          </p:cNvPicPr>
          <p:nvPr/>
        </p:nvPicPr>
        <p:blipFill>
          <a:blip r:embed="rId5"/>
          <a:stretch>
            <a:fillRect/>
          </a:stretch>
        </p:blipFill>
        <p:spPr>
          <a:xfrm>
            <a:off x="4321001" y="5694375"/>
            <a:ext cx="3962953" cy="485843"/>
          </a:xfrm>
          <a:prstGeom prst="rect">
            <a:avLst/>
          </a:prstGeom>
        </p:spPr>
      </p:pic>
      <p:sp>
        <p:nvSpPr>
          <p:cNvPr id="18" name="TextBox 17">
            <a:extLst>
              <a:ext uri="{FF2B5EF4-FFF2-40B4-BE49-F238E27FC236}">
                <a16:creationId xmlns:a16="http://schemas.microsoft.com/office/drawing/2014/main" id="{6CD8A519-97AA-207A-AE9E-9E1C41B18A45}"/>
              </a:ext>
            </a:extLst>
          </p:cNvPr>
          <p:cNvSpPr txBox="1"/>
          <p:nvPr/>
        </p:nvSpPr>
        <p:spPr>
          <a:xfrm>
            <a:off x="175386" y="410528"/>
            <a:ext cx="9735530" cy="1400383"/>
          </a:xfrm>
          <a:prstGeom prst="rect">
            <a:avLst/>
          </a:prstGeom>
          <a:noFill/>
        </p:spPr>
        <p:txBody>
          <a:bodyPr wrap="square" rtlCol="0">
            <a:spAutoFit/>
          </a:bodyPr>
          <a:lstStyle/>
          <a:p>
            <a:pPr marL="0" indent="0">
              <a:buNone/>
            </a:pPr>
            <a:r>
              <a:rPr lang="en-US" sz="28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The finance team wants to analyze the company's exposure to currency risks. Analyze currency conversion trends from 22 May 2023 to 22 May 2024. Calculate the total amount converted from each source currency to the top 3 most popular destination currencies.</a:t>
            </a:r>
          </a:p>
        </p:txBody>
      </p:sp>
    </p:spTree>
    <p:extLst>
      <p:ext uri="{BB962C8B-B14F-4D97-AF65-F5344CB8AC3E}">
        <p14:creationId xmlns:p14="http://schemas.microsoft.com/office/powerpoint/2010/main" val="2902045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3D1A5-0119-655E-4CC6-D8A993FA815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0E354C9-C551-7620-190A-8FECA1673730}"/>
              </a:ext>
            </a:extLst>
          </p:cNvPr>
          <p:cNvSpPr>
            <a:spLocks noGrp="1"/>
          </p:cNvSpPr>
          <p:nvPr>
            <p:ph type="body" sz="quarter" idx="13"/>
          </p:nvPr>
        </p:nvSpPr>
        <p:spPr>
          <a:xfrm>
            <a:off x="175386" y="292564"/>
            <a:ext cx="10006558" cy="1762378"/>
          </a:xfrm>
        </p:spPr>
        <p:txBody>
          <a:bodyPr>
            <a:normAutofit/>
          </a:bodyPr>
          <a:lstStyle/>
          <a:p>
            <a:pPr marL="0" indent="0">
              <a:buNone/>
            </a:pPr>
            <a:r>
              <a:rPr lang="en-US" sz="30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The finance team is evaluating transaction classifications. Categorize transactions as 'High Value' (above $10,000) or 'Regular' (below $10,000) and calculate the total amount for each category for the year 2023.</a:t>
            </a:r>
          </a:p>
        </p:txBody>
      </p:sp>
      <p:pic>
        <p:nvPicPr>
          <p:cNvPr id="3" name="Picture 2">
            <a:extLst>
              <a:ext uri="{FF2B5EF4-FFF2-40B4-BE49-F238E27FC236}">
                <a16:creationId xmlns:a16="http://schemas.microsoft.com/office/drawing/2014/main" id="{1271725A-04A8-2AC6-CFF8-AA9A29CDBA3C}"/>
              </a:ext>
            </a:extLst>
          </p:cNvPr>
          <p:cNvPicPr>
            <a:picLocks noChangeAspect="1"/>
          </p:cNvPicPr>
          <p:nvPr/>
        </p:nvPicPr>
        <p:blipFill>
          <a:blip r:embed="rId2"/>
          <a:stretch>
            <a:fillRect/>
          </a:stretch>
        </p:blipFill>
        <p:spPr>
          <a:xfrm>
            <a:off x="318842" y="1876641"/>
            <a:ext cx="8766164" cy="1407333"/>
          </a:xfrm>
          <a:prstGeom prst="rect">
            <a:avLst/>
          </a:prstGeom>
        </p:spPr>
      </p:pic>
      <p:pic>
        <p:nvPicPr>
          <p:cNvPr id="6" name="Picture 5">
            <a:extLst>
              <a:ext uri="{FF2B5EF4-FFF2-40B4-BE49-F238E27FC236}">
                <a16:creationId xmlns:a16="http://schemas.microsoft.com/office/drawing/2014/main" id="{129DA8A5-9846-1CA5-8D61-3D47794323BE}"/>
              </a:ext>
            </a:extLst>
          </p:cNvPr>
          <p:cNvPicPr>
            <a:picLocks noChangeAspect="1"/>
          </p:cNvPicPr>
          <p:nvPr/>
        </p:nvPicPr>
        <p:blipFill>
          <a:blip r:embed="rId3"/>
          <a:stretch>
            <a:fillRect/>
          </a:stretch>
        </p:blipFill>
        <p:spPr>
          <a:xfrm>
            <a:off x="3771660" y="3607064"/>
            <a:ext cx="3759850" cy="1260987"/>
          </a:xfrm>
          <a:prstGeom prst="rect">
            <a:avLst/>
          </a:prstGeom>
        </p:spPr>
      </p:pic>
    </p:spTree>
    <p:extLst>
      <p:ext uri="{BB962C8B-B14F-4D97-AF65-F5344CB8AC3E}">
        <p14:creationId xmlns:p14="http://schemas.microsoft.com/office/powerpoint/2010/main" val="309949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66B77-B299-03F9-7A2B-D0475BE4326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3F1CF23-2509-72C7-25A1-250E39DB4FB9}"/>
              </a:ext>
            </a:extLst>
          </p:cNvPr>
          <p:cNvSpPr>
            <a:spLocks noGrp="1"/>
          </p:cNvSpPr>
          <p:nvPr>
            <p:ph type="body" sz="quarter" idx="13"/>
          </p:nvPr>
        </p:nvSpPr>
        <p:spPr>
          <a:xfrm>
            <a:off x="175386" y="292564"/>
            <a:ext cx="10006558" cy="2755436"/>
          </a:xfrm>
        </p:spPr>
        <p:txBody>
          <a:bodyPr>
            <a:normAutofit/>
          </a:bodyPr>
          <a:lstStyle/>
          <a:p>
            <a:pPr marL="0" indent="0">
              <a:buNone/>
            </a:pPr>
            <a:r>
              <a:rPr lang="en-US" sz="30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To meet compliance requirements, the finance team needs to identify the nature of transactions conducted by the company. Specifically, you are required to analyze transaction data for the first quarter of 2024 (January to March).Your task is to create a new column in the dataset that indicates whether each transaction is international (where the sender and recipient are from different countries) or domestic (where the sender and recipient are from the same country). Additionally, provide a count of the number of international and domestic transactions for this period.</a:t>
            </a:r>
          </a:p>
        </p:txBody>
      </p:sp>
      <p:pic>
        <p:nvPicPr>
          <p:cNvPr id="8" name="Picture 7">
            <a:extLst>
              <a:ext uri="{FF2B5EF4-FFF2-40B4-BE49-F238E27FC236}">
                <a16:creationId xmlns:a16="http://schemas.microsoft.com/office/drawing/2014/main" id="{8E54C462-6E26-1B60-AB79-5AE0331C6D40}"/>
              </a:ext>
            </a:extLst>
          </p:cNvPr>
          <p:cNvPicPr>
            <a:picLocks noChangeAspect="1"/>
          </p:cNvPicPr>
          <p:nvPr/>
        </p:nvPicPr>
        <p:blipFill>
          <a:blip r:embed="rId2"/>
          <a:stretch>
            <a:fillRect/>
          </a:stretch>
        </p:blipFill>
        <p:spPr>
          <a:xfrm>
            <a:off x="175386" y="3048000"/>
            <a:ext cx="9459645" cy="1563329"/>
          </a:xfrm>
          <a:prstGeom prst="rect">
            <a:avLst/>
          </a:prstGeom>
        </p:spPr>
      </p:pic>
      <p:pic>
        <p:nvPicPr>
          <p:cNvPr id="10" name="Picture 9">
            <a:extLst>
              <a:ext uri="{FF2B5EF4-FFF2-40B4-BE49-F238E27FC236}">
                <a16:creationId xmlns:a16="http://schemas.microsoft.com/office/drawing/2014/main" id="{400338C7-8C5A-4DFD-7CC8-84DC113C040E}"/>
              </a:ext>
            </a:extLst>
          </p:cNvPr>
          <p:cNvPicPr>
            <a:picLocks noChangeAspect="1"/>
          </p:cNvPicPr>
          <p:nvPr/>
        </p:nvPicPr>
        <p:blipFill>
          <a:blip r:embed="rId3"/>
          <a:stretch>
            <a:fillRect/>
          </a:stretch>
        </p:blipFill>
        <p:spPr>
          <a:xfrm>
            <a:off x="4563659" y="4935740"/>
            <a:ext cx="3528290" cy="1081601"/>
          </a:xfrm>
          <a:prstGeom prst="rect">
            <a:avLst/>
          </a:prstGeom>
        </p:spPr>
      </p:pic>
    </p:spTree>
    <p:extLst>
      <p:ext uri="{BB962C8B-B14F-4D97-AF65-F5344CB8AC3E}">
        <p14:creationId xmlns:p14="http://schemas.microsoft.com/office/powerpoint/2010/main" val="418783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F09C-65FE-683E-9915-AE20192097E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F7B2C4A-F8ED-033B-0DB8-EA5C93939666}"/>
              </a:ext>
            </a:extLst>
          </p:cNvPr>
          <p:cNvSpPr>
            <a:spLocks noGrp="1"/>
          </p:cNvSpPr>
          <p:nvPr>
            <p:ph type="body" sz="quarter" idx="13"/>
          </p:nvPr>
        </p:nvSpPr>
        <p:spPr>
          <a:xfrm>
            <a:off x="175386" y="292565"/>
            <a:ext cx="10571272" cy="2234326"/>
          </a:xfrm>
        </p:spPr>
        <p:txBody>
          <a:bodyPr>
            <a:normAutofit/>
          </a:bodyPr>
          <a:lstStyle/>
          <a:p>
            <a:pPr marL="0" indent="0">
              <a:buNone/>
            </a:pPr>
            <a:r>
              <a:rPr lang="en-US" sz="30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As part of a financial analysis, the team needs to categorize transactions based on multiple criteria. Create a report that categorizes transactions into 'High Value International', 'High Value Domestic', 'Regular International', and 'Regular Domestic' based on the following criteria: High Value: transaction amount &gt; $10,000, International: sender and recipient from different countries. Write a query to categorize each transaction and count the number of transactions in each category for the year 2023.</a:t>
            </a:r>
          </a:p>
        </p:txBody>
      </p:sp>
      <p:pic>
        <p:nvPicPr>
          <p:cNvPr id="6" name="Picture 5">
            <a:extLst>
              <a:ext uri="{FF2B5EF4-FFF2-40B4-BE49-F238E27FC236}">
                <a16:creationId xmlns:a16="http://schemas.microsoft.com/office/drawing/2014/main" id="{0BB2B69E-E1EF-C2DB-E887-A57CE992A9B8}"/>
              </a:ext>
            </a:extLst>
          </p:cNvPr>
          <p:cNvPicPr>
            <a:picLocks noChangeAspect="1"/>
          </p:cNvPicPr>
          <p:nvPr/>
        </p:nvPicPr>
        <p:blipFill>
          <a:blip r:embed="rId2"/>
          <a:stretch>
            <a:fillRect/>
          </a:stretch>
        </p:blipFill>
        <p:spPr>
          <a:xfrm>
            <a:off x="263876" y="2414445"/>
            <a:ext cx="9873182" cy="2059231"/>
          </a:xfrm>
          <a:prstGeom prst="rect">
            <a:avLst/>
          </a:prstGeom>
        </p:spPr>
      </p:pic>
      <p:pic>
        <p:nvPicPr>
          <p:cNvPr id="9" name="Picture 8">
            <a:extLst>
              <a:ext uri="{FF2B5EF4-FFF2-40B4-BE49-F238E27FC236}">
                <a16:creationId xmlns:a16="http://schemas.microsoft.com/office/drawing/2014/main" id="{CA5F8C2F-43E6-6479-7306-8C7023D3FC7B}"/>
              </a:ext>
            </a:extLst>
          </p:cNvPr>
          <p:cNvPicPr>
            <a:picLocks noChangeAspect="1"/>
          </p:cNvPicPr>
          <p:nvPr/>
        </p:nvPicPr>
        <p:blipFill>
          <a:blip r:embed="rId3"/>
          <a:stretch>
            <a:fillRect/>
          </a:stretch>
        </p:blipFill>
        <p:spPr>
          <a:xfrm>
            <a:off x="4708041" y="4811593"/>
            <a:ext cx="3403572" cy="1136924"/>
          </a:xfrm>
          <a:prstGeom prst="rect">
            <a:avLst/>
          </a:prstGeom>
        </p:spPr>
      </p:pic>
    </p:spTree>
    <p:extLst>
      <p:ext uri="{BB962C8B-B14F-4D97-AF65-F5344CB8AC3E}">
        <p14:creationId xmlns:p14="http://schemas.microsoft.com/office/powerpoint/2010/main" val="418812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63169-C695-8F8B-0411-98F9179D3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43658-CD67-EA23-5A1E-B381A779B002}"/>
              </a:ext>
            </a:extLst>
          </p:cNvPr>
          <p:cNvSpPr>
            <a:spLocks noGrp="1"/>
          </p:cNvSpPr>
          <p:nvPr>
            <p:ph type="title"/>
          </p:nvPr>
        </p:nvSpPr>
        <p:spPr>
          <a:xfrm>
            <a:off x="599768" y="522637"/>
            <a:ext cx="5272450" cy="867401"/>
          </a:xfrm>
        </p:spPr>
        <p:txBody>
          <a:bodyPr>
            <a:normAutofit fontScale="90000"/>
          </a:bodyPr>
          <a:lstStyle/>
          <a:p>
            <a:r>
              <a:rPr lang="en-US" sz="3200" dirty="0"/>
              <a:t>BUSINESS INSIGHTS</a:t>
            </a:r>
            <a:br>
              <a:rPr lang="en-US" sz="3200" dirty="0">
                <a:latin typeface="Arial" panose="020B0604020202020204" pitchFamily="34" charset="0"/>
                <a:cs typeface="Arial" panose="020B0604020202020204" pitchFamily="34" charset="0"/>
              </a:rPr>
            </a:br>
            <a:endParaRPr lang="en-US" sz="3200" dirty="0"/>
          </a:p>
        </p:txBody>
      </p:sp>
      <p:sp>
        <p:nvSpPr>
          <p:cNvPr id="4" name="TextBox 3">
            <a:extLst>
              <a:ext uri="{FF2B5EF4-FFF2-40B4-BE49-F238E27FC236}">
                <a16:creationId xmlns:a16="http://schemas.microsoft.com/office/drawing/2014/main" id="{B2134BF8-3948-B6EC-6F92-F6065E27FBAD}"/>
              </a:ext>
            </a:extLst>
          </p:cNvPr>
          <p:cNvSpPr txBox="1"/>
          <p:nvPr/>
        </p:nvSpPr>
        <p:spPr>
          <a:xfrm>
            <a:off x="599768" y="1071716"/>
            <a:ext cx="8308258" cy="5016758"/>
          </a:xfrm>
          <a:prstGeom prst="rect">
            <a:avLst/>
          </a:prstGeom>
          <a:noFill/>
        </p:spPr>
        <p:txBody>
          <a:bodyPr wrap="square">
            <a:spAutoFit/>
          </a:bodyPr>
          <a:lstStyle/>
          <a:p>
            <a:pPr algn="l">
              <a:buFont typeface="Arial" panose="020B0604020202020204" pitchFamily="34" charset="0"/>
              <a:buChar char="•"/>
            </a:pPr>
            <a:r>
              <a:rPr lang="en-US" sz="2000" b="0" i="0" dirty="0">
                <a:solidFill>
                  <a:srgbClr val="1F2328"/>
                </a:solidFill>
                <a:effectLst/>
                <a:latin typeface="-apple-system"/>
              </a:rPr>
              <a:t> 'Iceland', 'Zambia' and 'Israel' are the countries that sent the most funds and 'Zambia', 'Iceland' and 'Saint Kitts and Nevis' are those countries that received the most funds in the last quarter of 2023 so it assist in optimizing marketing strategies, tailoring financial products, and managing cross-border transaction risks.</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High-value transactions (2 lacs) were flagged, highlighting key users and regions contributing to significant monetary movement. This data is crucial for risk assessment, fraud detection, and targeted customer engagement strategies.</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'Gould LLC' , 'Wilson-Mosley', 'Grant-Gallegos', 'Simon PLC', 'Shelton, Jones and Ferguson' are top 5 merchants with the highest transaction volumes, providing valuable information for prioritizing partnerships and customizing merchant services.</a:t>
            </a:r>
          </a:p>
          <a:p>
            <a:pPr algn="l"/>
            <a:endParaRPr lang="en-US" sz="2000" b="0" i="0" dirty="0">
              <a:solidFill>
                <a:srgbClr val="1F2328"/>
              </a:solidFill>
              <a:effectLst/>
              <a:latin typeface="-apple-system"/>
            </a:endParaRPr>
          </a:p>
        </p:txBody>
      </p:sp>
      <p:pic>
        <p:nvPicPr>
          <p:cNvPr id="3" name="Picture Placeholder 52" descr="Hanging lightbulbs">
            <a:extLst>
              <a:ext uri="{FF2B5EF4-FFF2-40B4-BE49-F238E27FC236}">
                <a16:creationId xmlns:a16="http://schemas.microsoft.com/office/drawing/2014/main" id="{AF8459E8-4044-7E09-44EB-5F0FC9FFC7FB}"/>
              </a:ext>
            </a:extLst>
          </p:cNvPr>
          <p:cNvPicPr>
            <a:picLocks noChangeAspect="1"/>
          </p:cNvPicPr>
          <p:nvPr/>
        </p:nvPicPr>
        <p:blipFill>
          <a:blip r:embed="rId2">
            <a:extLst>
              <a:ext uri="{28A0092B-C50C-407E-A947-70E740481C1C}">
                <a14:useLocalDpi xmlns:a14="http://schemas.microsoft.com/office/drawing/2010/main" val="0"/>
              </a:ext>
            </a:extLst>
          </a:blip>
          <a:srcRect l="16" r="16"/>
          <a:stretch/>
        </p:blipFill>
        <p:spPr>
          <a:xfrm>
            <a:off x="9193159" y="0"/>
            <a:ext cx="3014333" cy="6498434"/>
          </a:xfrm>
          <a:prstGeom prst="rect">
            <a:avLst/>
          </a:prstGeom>
        </p:spPr>
      </p:pic>
    </p:spTree>
    <p:extLst>
      <p:ext uri="{BB962C8B-B14F-4D97-AF65-F5344CB8AC3E}">
        <p14:creationId xmlns:p14="http://schemas.microsoft.com/office/powerpoint/2010/main" val="77700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0057-550B-E2E1-68FC-0BE8C50403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87DE15-4453-AADB-C0AA-1F587F5144C9}"/>
              </a:ext>
            </a:extLst>
          </p:cNvPr>
          <p:cNvSpPr txBox="1"/>
          <p:nvPr/>
        </p:nvSpPr>
        <p:spPr>
          <a:xfrm>
            <a:off x="471948" y="363794"/>
            <a:ext cx="8436078" cy="5324535"/>
          </a:xfrm>
          <a:prstGeom prst="rect">
            <a:avLst/>
          </a:prstGeom>
          <a:noFill/>
        </p:spPr>
        <p:txBody>
          <a:bodyPr wrap="square">
            <a:spAutoFit/>
          </a:bodyPr>
          <a:lstStyle/>
          <a:p>
            <a:pPr algn="l">
              <a:buFont typeface="Arial" panose="020B0604020202020204" pitchFamily="34" charset="0"/>
              <a:buChar char="•"/>
            </a:pPr>
            <a:r>
              <a:rPr lang="en-US" sz="2000" b="0" i="0" dirty="0">
                <a:solidFill>
                  <a:srgbClr val="1F2328"/>
                </a:solidFill>
                <a:effectLst/>
                <a:latin typeface="-apple-system"/>
              </a:rPr>
              <a:t> The top 3 currencies for conversion were identified, with 'Euro' leading as the most frequently transacted currency and it helps for currency risk management and strategic planning for forex operations.</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There are '2233' Transactions which are categorized as 'regular international', while 'Regular Domestic' are '45' only and 'High Value International' with only '1' so mostly transactions are international with transaction amount &lt; $10,000.</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In 'Oct 2023', there are highest total transactions amount compare with other months in year 2023.</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Users who transacted in at least 6 months were highlighted as consistent contributors, providing opportunities for enhanced retention strategies.</a:t>
            </a:r>
          </a:p>
          <a:p>
            <a:pPr algn="l"/>
            <a:endParaRPr lang="en-US" sz="2000" b="0" i="0" dirty="0">
              <a:solidFill>
                <a:srgbClr val="1F2328"/>
              </a:solidFill>
              <a:effectLst/>
              <a:latin typeface="-apple-system"/>
            </a:endParaRPr>
          </a:p>
          <a:p>
            <a:pPr algn="l">
              <a:buFont typeface="Arial" panose="020B0604020202020204" pitchFamily="34" charset="0"/>
              <a:buChar char="•"/>
            </a:pPr>
            <a:r>
              <a:rPr lang="en-US" sz="2000" b="0" i="0" dirty="0">
                <a:solidFill>
                  <a:srgbClr val="1F2328"/>
                </a:solidFill>
                <a:effectLst/>
                <a:latin typeface="-apple-system"/>
              </a:rPr>
              <a:t> Users with an average transaction amount exceeding $5,000 were identified, aiding in segmenting high-value customers for tailored services.</a:t>
            </a:r>
          </a:p>
          <a:p>
            <a:pPr algn="l"/>
            <a:endParaRPr lang="en-US" sz="2000" b="0" i="0" dirty="0">
              <a:solidFill>
                <a:srgbClr val="1F2328"/>
              </a:solidFill>
              <a:effectLst/>
              <a:latin typeface="-apple-system"/>
            </a:endParaRPr>
          </a:p>
        </p:txBody>
      </p:sp>
      <p:pic>
        <p:nvPicPr>
          <p:cNvPr id="3" name="Picture Placeholder 52" descr="Hanging lightbulbs">
            <a:extLst>
              <a:ext uri="{FF2B5EF4-FFF2-40B4-BE49-F238E27FC236}">
                <a16:creationId xmlns:a16="http://schemas.microsoft.com/office/drawing/2014/main" id="{0AE40F51-875A-AF3E-0B0D-7376CDD50BAB}"/>
              </a:ext>
            </a:extLst>
          </p:cNvPr>
          <p:cNvPicPr>
            <a:picLocks noChangeAspect="1"/>
          </p:cNvPicPr>
          <p:nvPr/>
        </p:nvPicPr>
        <p:blipFill>
          <a:blip r:embed="rId2">
            <a:extLst>
              <a:ext uri="{28A0092B-C50C-407E-A947-70E740481C1C}">
                <a14:useLocalDpi xmlns:a14="http://schemas.microsoft.com/office/drawing/2010/main" val="0"/>
              </a:ext>
            </a:extLst>
          </a:blip>
          <a:srcRect l="16" r="16"/>
          <a:stretch/>
        </p:blipFill>
        <p:spPr>
          <a:xfrm>
            <a:off x="9193159" y="0"/>
            <a:ext cx="3014333" cy="6498434"/>
          </a:xfrm>
          <a:prstGeom prst="rect">
            <a:avLst/>
          </a:prstGeom>
        </p:spPr>
      </p:pic>
    </p:spTree>
    <p:extLst>
      <p:ext uri="{BB962C8B-B14F-4D97-AF65-F5344CB8AC3E}">
        <p14:creationId xmlns:p14="http://schemas.microsoft.com/office/powerpoint/2010/main" val="163213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323973"/>
            <a:ext cx="6172200" cy="1249680"/>
          </a:xfrm>
        </p:spPr>
        <p:txBody>
          <a:bodyPr/>
          <a:lstStyle/>
          <a:p>
            <a:r>
              <a:rPr lang="en-US" i="0" dirty="0">
                <a:solidFill>
                  <a:srgbClr val="1F2328"/>
                </a:solidFill>
                <a:effectLst/>
                <a:latin typeface="-apple-system"/>
              </a:rPr>
              <a:t>Recommendations based on the insights</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1700981"/>
            <a:ext cx="10210800" cy="4041057"/>
          </a:xfrm>
        </p:spPr>
        <p:txBody>
          <a:bodyPr>
            <a:normAutofit/>
          </a:bodyPr>
          <a:lstStyle/>
          <a:p>
            <a:pPr algn="l">
              <a:buFont typeface="Arial" panose="020B0604020202020204" pitchFamily="34" charset="0"/>
              <a:buChar char="•"/>
            </a:pPr>
            <a:r>
              <a:rPr lang="en-US" sz="1900" b="0" i="0" dirty="0">
                <a:solidFill>
                  <a:srgbClr val="1F2328"/>
                </a:solidFill>
                <a:effectLst/>
                <a:latin typeface="-apple-system"/>
              </a:rPr>
              <a:t> </a:t>
            </a:r>
            <a:r>
              <a:rPr lang="en-US" sz="1900" b="1" dirty="0">
                <a:solidFill>
                  <a:schemeClr val="tx1">
                    <a:lumMod val="95000"/>
                    <a:lumOff val="5000"/>
                  </a:schemeClr>
                </a:solidFill>
                <a:effectLst/>
                <a:latin typeface="-apple-system"/>
              </a:rPr>
              <a:t>For Marketing Teams</a:t>
            </a:r>
            <a:r>
              <a:rPr lang="en-US" sz="1900" b="0" i="0" dirty="0">
                <a:solidFill>
                  <a:srgbClr val="1F2328"/>
                </a:solidFill>
                <a:effectLst/>
                <a:latin typeface="-apple-system"/>
              </a:rPr>
              <a:t>: Focus on high-performing countries and consistently engaged users to design campaigns.</a:t>
            </a:r>
          </a:p>
          <a:p>
            <a:pPr algn="l">
              <a:buFont typeface="Arial" panose="020B0604020202020204" pitchFamily="34" charset="0"/>
              <a:buChar char="•"/>
            </a:pPr>
            <a:r>
              <a:rPr lang="en-US" sz="1900" b="0" i="0" dirty="0">
                <a:solidFill>
                  <a:srgbClr val="1F2328"/>
                </a:solidFill>
                <a:effectLst/>
                <a:latin typeface="-apple-system"/>
              </a:rPr>
              <a:t> </a:t>
            </a:r>
            <a:r>
              <a:rPr lang="en-US" sz="1900" b="1" i="0" dirty="0">
                <a:solidFill>
                  <a:srgbClr val="1F2328"/>
                </a:solidFill>
                <a:effectLst/>
                <a:latin typeface="-apple-system"/>
              </a:rPr>
              <a:t>For Finance Teams</a:t>
            </a:r>
            <a:r>
              <a:rPr lang="en-US" sz="1900" b="0" i="0" dirty="0">
                <a:solidFill>
                  <a:srgbClr val="1F2328"/>
                </a:solidFill>
                <a:effectLst/>
                <a:latin typeface="-apple-system"/>
              </a:rPr>
              <a:t>: Utilize high-value transaction data to manage risks and address compliance requirements.</a:t>
            </a:r>
          </a:p>
          <a:p>
            <a:pPr algn="l">
              <a:buFont typeface="Arial" panose="020B0604020202020204" pitchFamily="34" charset="0"/>
              <a:buChar char="•"/>
            </a:pPr>
            <a:r>
              <a:rPr lang="en-US" sz="1900" b="1" i="0" dirty="0">
                <a:solidFill>
                  <a:srgbClr val="1F2328"/>
                </a:solidFill>
                <a:effectLst/>
                <a:latin typeface="-apple-system"/>
              </a:rPr>
              <a:t> For Merchant Relations</a:t>
            </a:r>
            <a:r>
              <a:rPr lang="en-US" sz="1900" b="0" i="0" dirty="0">
                <a:solidFill>
                  <a:srgbClr val="1F2328"/>
                </a:solidFill>
                <a:effectLst/>
                <a:latin typeface="-apple-system"/>
              </a:rPr>
              <a:t>: Collaborate with top-performing merchants to sustain and grow transaction volumes.</a:t>
            </a:r>
          </a:p>
          <a:p>
            <a:pPr algn="l">
              <a:buFont typeface="Arial" panose="020B0604020202020204" pitchFamily="34" charset="0"/>
              <a:buChar char="•"/>
            </a:pPr>
            <a:r>
              <a:rPr lang="en-US" sz="1900" b="0" i="0" dirty="0">
                <a:solidFill>
                  <a:srgbClr val="1F2328"/>
                </a:solidFill>
                <a:effectLst/>
                <a:latin typeface="-apple-system"/>
              </a:rPr>
              <a:t> </a:t>
            </a:r>
            <a:r>
              <a:rPr lang="en-US" sz="1900" b="1" i="0" dirty="0">
                <a:solidFill>
                  <a:srgbClr val="1F2328"/>
                </a:solidFill>
                <a:effectLst/>
                <a:latin typeface="-apple-system"/>
              </a:rPr>
              <a:t>For Risk Management</a:t>
            </a:r>
            <a:r>
              <a:rPr lang="en-US" sz="1900" b="0" i="0" dirty="0">
                <a:solidFill>
                  <a:srgbClr val="1F2328"/>
                </a:solidFill>
                <a:effectLst/>
                <a:latin typeface="-apple-system"/>
              </a:rPr>
              <a:t>: Monitor currency trends and implement measures to mitigate exposure to forex volatility.</a:t>
            </a:r>
          </a:p>
          <a:p>
            <a:pPr algn="l">
              <a:buFont typeface="Arial" panose="020B0604020202020204" pitchFamily="34" charset="0"/>
              <a:buChar char="•"/>
            </a:pPr>
            <a:r>
              <a:rPr lang="en-US" sz="1900" b="1" i="0" dirty="0">
                <a:solidFill>
                  <a:srgbClr val="1F2328"/>
                </a:solidFill>
                <a:effectLst/>
                <a:latin typeface="-apple-system"/>
              </a:rPr>
              <a:t> For Customer Retention</a:t>
            </a:r>
            <a:r>
              <a:rPr lang="en-US" sz="1900" b="0" i="0" dirty="0">
                <a:solidFill>
                  <a:srgbClr val="1F2328"/>
                </a:solidFill>
                <a:effectLst/>
                <a:latin typeface="-apple-system"/>
              </a:rPr>
              <a:t>: Use insights from consistent and high-value user behavior to personalize offerings and improve engagement.</a:t>
            </a:r>
            <a:endParaRPr lang="en-US" sz="1900" dirty="0"/>
          </a:p>
        </p:txBody>
      </p:sp>
    </p:spTree>
    <p:extLst>
      <p:ext uri="{BB962C8B-B14F-4D97-AF65-F5344CB8AC3E}">
        <p14:creationId xmlns:p14="http://schemas.microsoft.com/office/powerpoint/2010/main" val="381394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1175751" y="-20290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1157159" y="4006024"/>
            <a:ext cx="5794248" cy="2346960"/>
          </a:xfrm>
        </p:spPr>
        <p:txBody>
          <a:bodyPr/>
          <a:lstStyle/>
          <a:p>
            <a:r>
              <a:rPr lang="en-US" sz="2000" dirty="0"/>
              <a:t>+91-8958936840</a:t>
            </a:r>
          </a:p>
          <a:p>
            <a:r>
              <a:rPr lang="en-US" sz="2000" dirty="0">
                <a:hlinkClick r:id="rId2"/>
              </a:rPr>
              <a:t>surabhigoyal198@gmail.com</a:t>
            </a:r>
            <a:endParaRPr lang="en-US" sz="2000" dirty="0"/>
          </a:p>
          <a:p>
            <a:r>
              <a:rPr lang="en-US" sz="2000" dirty="0">
                <a:hlinkClick r:id="rId3"/>
              </a:rPr>
              <a:t>https://github.com/SurabhiGoyal-Coder</a:t>
            </a:r>
            <a:endParaRPr lang="en-US" sz="2000" dirty="0"/>
          </a:p>
          <a:p>
            <a:r>
              <a:rPr lang="en-US" sz="2000" dirty="0">
                <a:hlinkClick r:id="rId4"/>
              </a:rPr>
              <a:t>https://www.linkedin.com/in/surabhi-goyal-36154a207</a:t>
            </a:r>
            <a:r>
              <a:rPr lang="en-US" sz="2000" dirty="0"/>
              <a:t> </a:t>
            </a:r>
          </a:p>
        </p:txBody>
      </p:sp>
      <p:pic>
        <p:nvPicPr>
          <p:cNvPr id="4" name="Picture 3">
            <a:extLst>
              <a:ext uri="{FF2B5EF4-FFF2-40B4-BE49-F238E27FC236}">
                <a16:creationId xmlns:a16="http://schemas.microsoft.com/office/drawing/2014/main" id="{78408B7A-1393-ED0D-1CF0-37D2EFEA5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03" y="3429000"/>
            <a:ext cx="745556" cy="2715290"/>
          </a:xfrm>
          <a:prstGeom prst="rect">
            <a:avLst/>
          </a:prstGeom>
        </p:spPr>
      </p:pic>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normAutofit/>
          </a:bodyPr>
          <a:lstStyle/>
          <a:p>
            <a:r>
              <a:rPr lang="en-US" sz="3200"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normAutofit/>
          </a:bodyPr>
          <a:lstStyle/>
          <a:p>
            <a:r>
              <a:rPr lang="en-US" sz="2400" dirty="0"/>
              <a:t>Introduction</a:t>
            </a:r>
          </a:p>
          <a:p>
            <a:r>
              <a:rPr lang="en-US" sz="2400" dirty="0"/>
              <a:t>Overview</a:t>
            </a:r>
          </a:p>
          <a:p>
            <a:r>
              <a:rPr lang="en-US" sz="2400" dirty="0"/>
              <a:t>Objectives</a:t>
            </a:r>
          </a:p>
          <a:p>
            <a:r>
              <a:rPr lang="en-US" sz="2400" dirty="0"/>
              <a:t>Dataset Details</a:t>
            </a:r>
          </a:p>
          <a:p>
            <a:r>
              <a:rPr lang="en-US" sz="2400" dirty="0"/>
              <a:t>Data Analysis In MySQL</a:t>
            </a:r>
          </a:p>
          <a:p>
            <a:r>
              <a:rPr lang="en-US" sz="2400" dirty="0"/>
              <a:t>Business Insights</a:t>
            </a:r>
          </a:p>
          <a:p>
            <a:endParaRPr lang="en-US" sz="2400" dirty="0"/>
          </a:p>
          <a:p>
            <a:endParaRPr lang="en-US" sz="2400"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5"/>
            <a:ext cx="5272450" cy="1624486"/>
          </a:xfrm>
        </p:spPr>
        <p:txBody>
          <a:bodyPr>
            <a:normAutofit/>
          </a:bodyPr>
          <a:lstStyle/>
          <a:p>
            <a:r>
              <a:rPr lang="en-US" sz="3200" dirty="0">
                <a:latin typeface="Arial" panose="020B0604020202020204" pitchFamily="34" charset="0"/>
                <a:cs typeface="Arial" panose="020B0604020202020204" pitchFamily="34" charset="0"/>
              </a:rPr>
              <a:t>INTRODUCING</a:t>
            </a:r>
            <a:br>
              <a:rPr lang="en-US" sz="3200" dirty="0">
                <a:latin typeface="Arial" panose="020B0604020202020204" pitchFamily="34" charset="0"/>
                <a:cs typeface="Arial" panose="020B0604020202020204" pitchFamily="34" charset="0"/>
              </a:rPr>
            </a:br>
            <a:br>
              <a:rPr lang="en-US" sz="32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SURABHI GOYAL</a:t>
            </a:r>
            <a:endParaRPr lang="en-US" sz="3200" dirty="0"/>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
        <p:nvSpPr>
          <p:cNvPr id="4" name="TextBox 3">
            <a:extLst>
              <a:ext uri="{FF2B5EF4-FFF2-40B4-BE49-F238E27FC236}">
                <a16:creationId xmlns:a16="http://schemas.microsoft.com/office/drawing/2014/main" id="{47EA97DF-74B3-B002-E32D-50ED5F55FE07}"/>
              </a:ext>
            </a:extLst>
          </p:cNvPr>
          <p:cNvSpPr txBox="1"/>
          <p:nvPr/>
        </p:nvSpPr>
        <p:spPr>
          <a:xfrm>
            <a:off x="902208" y="2330245"/>
            <a:ext cx="4938153" cy="2308324"/>
          </a:xfrm>
          <a:prstGeom prst="rect">
            <a:avLst/>
          </a:prstGeom>
          <a:noFill/>
        </p:spPr>
        <p:txBody>
          <a:bodyPr wrap="square">
            <a:spAutoFit/>
          </a:bodyPr>
          <a:lstStyle/>
          <a:p>
            <a:pPr marL="0" indent="0">
              <a:buNone/>
            </a:pPr>
            <a:r>
              <a:rPr lang="en-US" b="1" dirty="0">
                <a:latin typeface="Arial" panose="020B0604020202020204" pitchFamily="34" charset="0"/>
                <a:cs typeface="Arial" panose="020B0604020202020204" pitchFamily="34" charset="0"/>
              </a:rPr>
              <a:t>Result-oriented Data Analyst with 2+ years of experience and a proven track record of extracting valuable insights from complex datasets. Proficient in SQL, Python, and data visualization tools, I utilize statistical analysis and data mining techniques to inform and drive strategic business decisions.</a:t>
            </a:r>
            <a:endParaRPr lang="en-US" sz="1800" b="1" dirty="0">
              <a:latin typeface="Arial" panose="020B0604020202020204" pitchFamily="34" charset="0"/>
              <a:cs typeface="Arial" panose="020B0604020202020204" pitchFamily="34" charset="0"/>
            </a:endParaRPr>
          </a:p>
        </p:txBody>
      </p:sp>
      <p:pic>
        <p:nvPicPr>
          <p:cNvPr id="12" name="Picture Placeholder 11" descr="A person in a yellow shirt">
            <a:extLst>
              <a:ext uri="{FF2B5EF4-FFF2-40B4-BE49-F238E27FC236}">
                <a16:creationId xmlns:a16="http://schemas.microsoft.com/office/drawing/2014/main" id="{5011FD56-3F51-AC04-4A0E-3F0577713749}"/>
              </a:ext>
            </a:extLst>
          </p:cNvPr>
          <p:cNvPicPr>
            <a:picLocks noChangeAspect="1"/>
          </p:cNvPicPr>
          <p:nvPr/>
        </p:nvPicPr>
        <p:blipFill>
          <a:blip r:embed="rId3"/>
          <a:srcRect l="33" r="33"/>
          <a:stretch/>
        </p:blipFill>
        <p:spPr>
          <a:xfrm flipH="1">
            <a:off x="7625969" y="0"/>
            <a:ext cx="4581525" cy="6602413"/>
          </a:xfrm>
          <a:prstGeom prst="rect">
            <a:avLst/>
          </a:prstGeom>
        </p:spPr>
      </p:pic>
      <p:pic>
        <p:nvPicPr>
          <p:cNvPr id="14" name="Picture 13">
            <a:extLst>
              <a:ext uri="{FF2B5EF4-FFF2-40B4-BE49-F238E27FC236}">
                <a16:creationId xmlns:a16="http://schemas.microsoft.com/office/drawing/2014/main" id="{31327C94-E111-DEE8-071A-4F2B78141D69}"/>
              </a:ext>
            </a:extLst>
          </p:cNvPr>
          <p:cNvPicPr>
            <a:picLocks noChangeAspect="1"/>
          </p:cNvPicPr>
          <p:nvPr/>
        </p:nvPicPr>
        <p:blipFill>
          <a:blip r:embed="rId4"/>
          <a:stretch>
            <a:fillRect/>
          </a:stretch>
        </p:blipFill>
        <p:spPr>
          <a:xfrm>
            <a:off x="7625968" y="-1"/>
            <a:ext cx="4581525" cy="6611557"/>
          </a:xfrm>
          <a:prstGeom prst="rect">
            <a:avLst/>
          </a:prstGeom>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456903" y="186616"/>
            <a:ext cx="5633884" cy="914597"/>
          </a:xfrm>
        </p:spPr>
        <p:txBody>
          <a:bodyPr/>
          <a:lstStyle/>
          <a:p>
            <a:r>
              <a:rPr lang="en-IN" sz="4000" b="1" i="0" dirty="0">
                <a:solidFill>
                  <a:srgbClr val="1F1F1F"/>
                </a:solidFill>
                <a:effectLst/>
                <a:latin typeface="Arial" panose="020B0604020202020204" pitchFamily="34" charset="0"/>
              </a:rPr>
              <a:t>OVERVIEW</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456903" y="1219200"/>
            <a:ext cx="6223820" cy="4689988"/>
          </a:xfrm>
        </p:spPr>
        <p:txBody>
          <a:bodyPr>
            <a:normAutofit/>
          </a:bodyPr>
          <a:lstStyle/>
          <a:p>
            <a:r>
              <a:rPr lang="en-US" sz="2400" i="0" dirty="0">
                <a:solidFill>
                  <a:srgbClr val="1F1F1F"/>
                </a:solidFill>
                <a:effectLst/>
                <a:latin typeface="Arial" panose="020B0604020202020204" pitchFamily="34" charset="0"/>
              </a:rPr>
              <a:t>The project involves leveraging extensive databases within a dynamic </a:t>
            </a:r>
            <a:r>
              <a:rPr lang="en-US" sz="2400" b="0" i="0" dirty="0">
                <a:solidFill>
                  <a:srgbClr val="1F2328"/>
                </a:solidFill>
                <a:effectLst/>
                <a:latin typeface="Arial" panose="020B0604020202020204" pitchFamily="34" charset="0"/>
                <a:cs typeface="Arial" panose="020B0604020202020204" pitchFamily="34" charset="0"/>
              </a:rPr>
              <a:t>global digital payment platform PayPal to increase transaction volume and improve user satisfaction. The goal is to identify actionable insights from the transaction data that can drive strategic decisions, improve risk management, and ultimately increase the platform's market share and profitability in the competitive digital payment industry.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IN" sz="2800" i="0" dirty="0">
                <a:solidFill>
                  <a:srgbClr val="1F2328"/>
                </a:solidFill>
                <a:effectLst/>
                <a:latin typeface="Arial" panose="020B0604020202020204" pitchFamily="34" charset="0"/>
                <a:cs typeface="Arial" panose="020B0604020202020204" pitchFamily="34" charset="0"/>
              </a:rPr>
              <a:t>OBJECTIVES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92340" y="1691148"/>
            <a:ext cx="8297380" cy="3874500"/>
          </a:xfrm>
        </p:spPr>
        <p:txBody>
          <a:bodyPr>
            <a:normAutofit fontScale="92500"/>
          </a:bodyPr>
          <a:lstStyle/>
          <a:p>
            <a:pPr algn="l">
              <a:buFont typeface="Arial" panose="020B0604020202020204" pitchFamily="34" charset="0"/>
              <a:buChar char="•"/>
            </a:pPr>
            <a:r>
              <a:rPr lang="en-US" sz="2400" b="0" i="0" dirty="0">
                <a:solidFill>
                  <a:srgbClr val="1F2328"/>
                </a:solidFill>
                <a:effectLst/>
                <a:latin typeface="-apple-system"/>
              </a:rPr>
              <a:t>User Behavior and Engagement: Identify key user segments and analyze transaction patterns to enhance customer retention and value.</a:t>
            </a:r>
          </a:p>
          <a:p>
            <a:pPr algn="l">
              <a:buFont typeface="Arial" panose="020B0604020202020204" pitchFamily="34" charset="0"/>
              <a:buChar char="•"/>
            </a:pPr>
            <a:r>
              <a:rPr lang="en-US" sz="2400" b="0" i="0" dirty="0">
                <a:solidFill>
                  <a:srgbClr val="1F2328"/>
                </a:solidFill>
                <a:effectLst/>
                <a:latin typeface="-apple-system"/>
              </a:rPr>
              <a:t>Geographic Insights: Analyze transaction distribution to uncover high-performing regions and growth opportunities.</a:t>
            </a:r>
          </a:p>
          <a:p>
            <a:pPr algn="l">
              <a:buFont typeface="Arial" panose="020B0604020202020204" pitchFamily="34" charset="0"/>
              <a:buChar char="•"/>
            </a:pPr>
            <a:r>
              <a:rPr lang="en-US" sz="2400" b="0" i="0" dirty="0">
                <a:solidFill>
                  <a:srgbClr val="1F2328"/>
                </a:solidFill>
                <a:effectLst/>
                <a:latin typeface="-apple-system"/>
              </a:rPr>
              <a:t>Sales Optimization: Evaluate sales trends and customer preferences to boost platform adoption and revenue.</a:t>
            </a:r>
          </a:p>
          <a:p>
            <a:pPr algn="l">
              <a:buFont typeface="Arial" panose="020B0604020202020204" pitchFamily="34" charset="0"/>
              <a:buChar char="•"/>
            </a:pPr>
            <a:r>
              <a:rPr lang="en-US" sz="2400" b="0" i="0" dirty="0">
                <a:solidFill>
                  <a:srgbClr val="1F2328"/>
                </a:solidFill>
                <a:effectLst/>
                <a:latin typeface="-apple-system"/>
              </a:rPr>
              <a:t>Platform Performance: Monitor KPIs like transaction volume, revenue, and user growth to ensure optimal platform performance.</a:t>
            </a:r>
            <a:br>
              <a:rPr lang="en-US" sz="2400" dirty="0"/>
            </a:br>
            <a:endParaRPr lang="en-US" sz="2400" dirty="0"/>
          </a:p>
        </p:txBody>
      </p:sp>
    </p:spTree>
    <p:extLst>
      <p:ext uri="{BB962C8B-B14F-4D97-AF65-F5344CB8AC3E}">
        <p14:creationId xmlns:p14="http://schemas.microsoft.com/office/powerpoint/2010/main" val="20990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EFC69-08B9-6B03-E20F-368BB05E5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EC0E4-B15D-4FF9-8B22-05A07D122EFB}"/>
              </a:ext>
            </a:extLst>
          </p:cNvPr>
          <p:cNvSpPr>
            <a:spLocks noGrp="1"/>
          </p:cNvSpPr>
          <p:nvPr>
            <p:ph type="title"/>
          </p:nvPr>
        </p:nvSpPr>
        <p:spPr>
          <a:xfrm>
            <a:off x="892340" y="-163455"/>
            <a:ext cx="8297380" cy="1326514"/>
          </a:xfrm>
        </p:spPr>
        <p:txBody>
          <a:bodyPr/>
          <a:lstStyle/>
          <a:p>
            <a:r>
              <a:rPr lang="en-IN" sz="2800" i="0" dirty="0">
                <a:solidFill>
                  <a:srgbClr val="1F2328"/>
                </a:solidFill>
                <a:effectLst/>
                <a:latin typeface="Arial" panose="020B0604020202020204" pitchFamily="34" charset="0"/>
                <a:cs typeface="Arial" panose="020B0604020202020204" pitchFamily="34" charset="0"/>
              </a:rPr>
              <a:t>DATASET DETAILS</a:t>
            </a:r>
            <a:endParaRPr lang="en-ZA" dirty="0"/>
          </a:p>
        </p:txBody>
      </p:sp>
      <p:sp>
        <p:nvSpPr>
          <p:cNvPr id="4" name="Text Placeholder 3">
            <a:extLst>
              <a:ext uri="{FF2B5EF4-FFF2-40B4-BE49-F238E27FC236}">
                <a16:creationId xmlns:a16="http://schemas.microsoft.com/office/drawing/2014/main" id="{F3A9582A-9DFD-D1C1-F8BC-29947D1EE777}"/>
              </a:ext>
            </a:extLst>
          </p:cNvPr>
          <p:cNvSpPr>
            <a:spLocks noGrp="1"/>
          </p:cNvSpPr>
          <p:nvPr>
            <p:ph type="body" sz="quarter" idx="13"/>
          </p:nvPr>
        </p:nvSpPr>
        <p:spPr>
          <a:xfrm>
            <a:off x="831626" y="1406012"/>
            <a:ext cx="8418808" cy="4542504"/>
          </a:xfrm>
        </p:spPr>
        <p:txBody>
          <a:bodyPr>
            <a:normAutofit/>
          </a:bodyPr>
          <a:lstStyle/>
          <a:p>
            <a:pPr algn="l">
              <a:buFont typeface="Arial" panose="020B0604020202020204" pitchFamily="34" charset="0"/>
              <a:buChar char="•"/>
            </a:pPr>
            <a:r>
              <a:rPr lang="en-US" b="0" i="0" dirty="0">
                <a:solidFill>
                  <a:srgbClr val="C00000"/>
                </a:solidFill>
                <a:effectLst/>
                <a:latin typeface="-apple-system"/>
              </a:rPr>
              <a:t>Countries Table: </a:t>
            </a:r>
            <a:r>
              <a:rPr lang="en-US" b="0" i="0" dirty="0">
                <a:solidFill>
                  <a:srgbClr val="1F2328"/>
                </a:solidFill>
                <a:effectLst/>
                <a:latin typeface="-apple-system"/>
              </a:rPr>
              <a:t>This table contains information about different countries. It includes the name of each country to facilitate various analyses and operations.</a:t>
            </a:r>
          </a:p>
          <a:p>
            <a:pPr algn="l">
              <a:buFont typeface="Arial" panose="020B0604020202020204" pitchFamily="34" charset="0"/>
              <a:buChar char="•"/>
            </a:pPr>
            <a:r>
              <a:rPr lang="en-US" b="0" i="0" dirty="0">
                <a:solidFill>
                  <a:srgbClr val="0070C0"/>
                </a:solidFill>
                <a:effectLst/>
                <a:latin typeface="-apple-system"/>
              </a:rPr>
              <a:t>Currencies Table: </a:t>
            </a:r>
            <a:r>
              <a:rPr lang="en-US" b="0" i="0" dirty="0">
                <a:solidFill>
                  <a:srgbClr val="1F2328"/>
                </a:solidFill>
                <a:effectLst/>
                <a:latin typeface="-apple-system"/>
              </a:rPr>
              <a:t>This table provides a comprehensive list of currencies used in financial transactions. The structure allows for efficient referencing of currencies throughout the database, enabling accurate currency-related operations and reporting across various financial processes and international transactions.</a:t>
            </a:r>
          </a:p>
          <a:p>
            <a:pPr algn="l">
              <a:buFont typeface="Arial" panose="020B0604020202020204" pitchFamily="34" charset="0"/>
              <a:buChar char="•"/>
            </a:pPr>
            <a:r>
              <a:rPr lang="en-US" b="0" i="0" dirty="0">
                <a:solidFill>
                  <a:srgbClr val="00B050"/>
                </a:solidFill>
                <a:effectLst/>
                <a:latin typeface="-apple-system"/>
              </a:rPr>
              <a:t>Merchants Table: </a:t>
            </a:r>
            <a:r>
              <a:rPr lang="en-US" b="0" i="0" dirty="0">
                <a:solidFill>
                  <a:srgbClr val="1F2328"/>
                </a:solidFill>
                <a:effectLst/>
                <a:latin typeface="-apple-system"/>
              </a:rPr>
              <a:t>This table captures essential information about businesses or individuals who accept payments through the platform. This structure enables efficient merchant management, facilitates reporting, and supports tailored services based on geographical considerations.</a:t>
            </a:r>
            <a:br>
              <a:rPr lang="en-US" dirty="0"/>
            </a:br>
            <a:endParaRPr lang="en-US" dirty="0"/>
          </a:p>
        </p:txBody>
      </p:sp>
    </p:spTree>
    <p:extLst>
      <p:ext uri="{BB962C8B-B14F-4D97-AF65-F5344CB8AC3E}">
        <p14:creationId xmlns:p14="http://schemas.microsoft.com/office/powerpoint/2010/main" val="310520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2A073-C87B-9A04-E9E0-08C60CEE56C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93CD835-401B-FD95-DAAA-3DDB1C3274D0}"/>
              </a:ext>
            </a:extLst>
          </p:cNvPr>
          <p:cNvSpPr>
            <a:spLocks noGrp="1"/>
          </p:cNvSpPr>
          <p:nvPr>
            <p:ph type="body" sz="quarter" idx="13"/>
          </p:nvPr>
        </p:nvSpPr>
        <p:spPr>
          <a:xfrm>
            <a:off x="845574" y="599768"/>
            <a:ext cx="8465573" cy="5338916"/>
          </a:xfrm>
        </p:spPr>
        <p:txBody>
          <a:bodyPr>
            <a:normAutofit/>
          </a:bodyPr>
          <a:lstStyle/>
          <a:p>
            <a:pPr algn="l">
              <a:buFont typeface="Arial" panose="020B0604020202020204" pitchFamily="34" charset="0"/>
              <a:buChar char="•"/>
            </a:pPr>
            <a:r>
              <a:rPr lang="en-US" b="0" i="0" dirty="0">
                <a:solidFill>
                  <a:schemeClr val="accent2">
                    <a:lumMod val="50000"/>
                  </a:schemeClr>
                </a:solidFill>
                <a:effectLst/>
                <a:latin typeface="-apple-system"/>
              </a:rPr>
              <a:t>Transactions Table: </a:t>
            </a:r>
            <a:r>
              <a:rPr lang="en-US" b="0" i="0" dirty="0">
                <a:solidFill>
                  <a:srgbClr val="1F2328"/>
                </a:solidFill>
                <a:effectLst/>
                <a:latin typeface="-apple-system"/>
              </a:rPr>
              <a:t>This data structure captures detailed information about financial exchanges within the system. The comprehensive record of transactions forms the core of the system, facilitating various financial operations, user activity tracking, and providing essential data for analytics and compliance purposes.</a:t>
            </a:r>
          </a:p>
          <a:p>
            <a:pPr algn="l">
              <a:buFont typeface="Arial" panose="020B0604020202020204" pitchFamily="34" charset="0"/>
              <a:buChar char="•"/>
            </a:pPr>
            <a:r>
              <a:rPr lang="en-US" b="0" i="0" dirty="0">
                <a:solidFill>
                  <a:srgbClr val="7030A0"/>
                </a:solidFill>
                <a:effectLst/>
                <a:latin typeface="-apple-system"/>
              </a:rPr>
              <a:t>Users Table: </a:t>
            </a:r>
            <a:r>
              <a:rPr lang="en-US" b="0" i="0" dirty="0">
                <a:solidFill>
                  <a:srgbClr val="1F2328"/>
                </a:solidFill>
                <a:effectLst/>
                <a:latin typeface="-apple-system"/>
              </a:rPr>
              <a:t>This data structure contains essential information about individuals who utilize the platform for financial transactions. This comprehensive user profile supports various functions including personalized services, security measures, and demographic analysis to inform business strategies and improve user experience.</a:t>
            </a:r>
          </a:p>
          <a:p>
            <a:pPr marL="0" indent="0">
              <a:buNone/>
            </a:pPr>
            <a:endParaRPr lang="en-US" dirty="0"/>
          </a:p>
        </p:txBody>
      </p:sp>
    </p:spTree>
    <p:extLst>
      <p:ext uri="{BB962C8B-B14F-4D97-AF65-F5344CB8AC3E}">
        <p14:creationId xmlns:p14="http://schemas.microsoft.com/office/powerpoint/2010/main" val="193337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5338917" y="441960"/>
            <a:ext cx="6398980" cy="3422117"/>
          </a:xfrm>
        </p:spPr>
        <p:txBody>
          <a:bodyPr/>
          <a:lstStyle/>
          <a:p>
            <a:r>
              <a:rPr lang="en-US" dirty="0"/>
              <a:t>DATA ANALYSIS IN </a:t>
            </a:r>
            <a:br>
              <a:rPr lang="en-US" dirty="0"/>
            </a:br>
            <a:r>
              <a:rPr lang="en-US" dirty="0"/>
              <a:t>MYSQL</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CA4DB-D65B-198F-4783-A6747476437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FAED4BA-0ED4-628C-EBB9-849DC96617E8}"/>
              </a:ext>
            </a:extLst>
          </p:cNvPr>
          <p:cNvPicPr>
            <a:picLocks noChangeAspect="1"/>
          </p:cNvPicPr>
          <p:nvPr/>
        </p:nvPicPr>
        <p:blipFill>
          <a:blip r:embed="rId2"/>
          <a:stretch>
            <a:fillRect/>
          </a:stretch>
        </p:blipFill>
        <p:spPr>
          <a:xfrm>
            <a:off x="3768112" y="4393232"/>
            <a:ext cx="2806142" cy="1729500"/>
          </a:xfrm>
          <a:prstGeom prst="rect">
            <a:avLst/>
          </a:prstGeom>
        </p:spPr>
      </p:pic>
      <p:pic>
        <p:nvPicPr>
          <p:cNvPr id="3" name="Picture 2">
            <a:extLst>
              <a:ext uri="{FF2B5EF4-FFF2-40B4-BE49-F238E27FC236}">
                <a16:creationId xmlns:a16="http://schemas.microsoft.com/office/drawing/2014/main" id="{C453658D-73B9-790A-03A7-EA70E4E55E1B}"/>
              </a:ext>
            </a:extLst>
          </p:cNvPr>
          <p:cNvPicPr>
            <a:picLocks noChangeAspect="1"/>
          </p:cNvPicPr>
          <p:nvPr/>
        </p:nvPicPr>
        <p:blipFill>
          <a:blip r:embed="rId3"/>
          <a:stretch>
            <a:fillRect/>
          </a:stretch>
        </p:blipFill>
        <p:spPr>
          <a:xfrm>
            <a:off x="255597" y="2228794"/>
            <a:ext cx="9831172" cy="1857634"/>
          </a:xfrm>
          <a:prstGeom prst="rect">
            <a:avLst/>
          </a:prstGeom>
        </p:spPr>
      </p:pic>
      <p:pic>
        <p:nvPicPr>
          <p:cNvPr id="6" name="Picture 5">
            <a:extLst>
              <a:ext uri="{FF2B5EF4-FFF2-40B4-BE49-F238E27FC236}">
                <a16:creationId xmlns:a16="http://schemas.microsoft.com/office/drawing/2014/main" id="{957A16E8-4DE5-3DA3-261E-6D5929268908}"/>
              </a:ext>
            </a:extLst>
          </p:cNvPr>
          <p:cNvPicPr>
            <a:picLocks noChangeAspect="1"/>
          </p:cNvPicPr>
          <p:nvPr/>
        </p:nvPicPr>
        <p:blipFill>
          <a:blip r:embed="rId4"/>
          <a:stretch>
            <a:fillRect/>
          </a:stretch>
        </p:blipFill>
        <p:spPr>
          <a:xfrm>
            <a:off x="6867946" y="4393232"/>
            <a:ext cx="2944648" cy="1729500"/>
          </a:xfrm>
          <a:prstGeom prst="rect">
            <a:avLst/>
          </a:prstGeom>
        </p:spPr>
      </p:pic>
      <p:sp>
        <p:nvSpPr>
          <p:cNvPr id="9" name="TextBox 8">
            <a:extLst>
              <a:ext uri="{FF2B5EF4-FFF2-40B4-BE49-F238E27FC236}">
                <a16:creationId xmlns:a16="http://schemas.microsoft.com/office/drawing/2014/main" id="{2449A186-5CA1-F2F7-B215-24FA090E77ED}"/>
              </a:ext>
            </a:extLst>
          </p:cNvPr>
          <p:cNvSpPr txBox="1"/>
          <p:nvPr/>
        </p:nvSpPr>
        <p:spPr>
          <a:xfrm>
            <a:off x="175387" y="393290"/>
            <a:ext cx="9735530" cy="1969770"/>
          </a:xfrm>
          <a:prstGeom prst="rect">
            <a:avLst/>
          </a:prstGeom>
          <a:noFill/>
        </p:spPr>
        <p:txBody>
          <a:bodyPr wrap="square" rtlCol="0">
            <a:spAutoFit/>
          </a:bodyPr>
          <a:lstStyle/>
          <a:p>
            <a:pPr marL="0" indent="0">
              <a:buNone/>
            </a:pPr>
            <a:r>
              <a:rPr lang="en-US" sz="2800" b="1" dirty="0">
                <a:latin typeface="-apple-system"/>
                <a:cs typeface="Arial" panose="020B0604020202020204" pitchFamily="34" charset="0"/>
              </a:rPr>
              <a:t>Problem statement:</a:t>
            </a:r>
          </a:p>
          <a:p>
            <a:pPr marL="0" indent="0">
              <a:buNone/>
            </a:pPr>
            <a:r>
              <a:rPr lang="en-US" sz="1900" b="1" dirty="0">
                <a:latin typeface="-apple-system"/>
                <a:cs typeface="Arial" panose="020B0604020202020204" pitchFamily="34" charset="0"/>
              </a:rPr>
              <a:t>Determine the top 5 countries by total transaction amount for both sending and receiving funds in the last quarter of 2023 (October to December 2023). Provide separate lists for the countries that sent the most funds and those that received the most funds. Additionally, round the total sent and total received amounts to 2 decimal places.</a:t>
            </a:r>
          </a:p>
          <a:p>
            <a:endParaRPr lang="en-IN" dirty="0">
              <a:latin typeface="-apple-system"/>
            </a:endParaRPr>
          </a:p>
        </p:txBody>
      </p:sp>
    </p:spTree>
    <p:extLst>
      <p:ext uri="{BB962C8B-B14F-4D97-AF65-F5344CB8AC3E}">
        <p14:creationId xmlns:p14="http://schemas.microsoft.com/office/powerpoint/2010/main" val="281872065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D01540B-037D-4E23-AFCA-FDDA3CCE1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3.xml><?xml version="1.0" encoding="utf-8"?>
<ds:datastoreItem xmlns:ds="http://schemas.openxmlformats.org/officeDocument/2006/customXml" ds:itemID="{153F812E-DDE9-40A9-A0BA-64D56AFBFEB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1353</Words>
  <Application>Microsoft Office PowerPoint</Application>
  <PresentationFormat>Widescreen</PresentationFormat>
  <Paragraphs>68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Avenir Next LT Pro Light</vt:lpstr>
      <vt:lpstr>Calibri</vt:lpstr>
      <vt:lpstr>Posterama</vt:lpstr>
      <vt:lpstr>Custom</vt:lpstr>
      <vt:lpstr>PayPal Transactions Analysis Project                     - BY Surabhi Goyal</vt:lpstr>
      <vt:lpstr>Agenda </vt:lpstr>
      <vt:lpstr>INTRODUCING  SURABHI GOYAL</vt:lpstr>
      <vt:lpstr>OVERVIEW</vt:lpstr>
      <vt:lpstr>OBJECTIVES</vt:lpstr>
      <vt:lpstr>DATASET DETAILS</vt:lpstr>
      <vt:lpstr>PowerPoint Presentation</vt:lpstr>
      <vt:lpstr>DATA ANALYSIS IN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INSIGHTS </vt:lpstr>
      <vt:lpstr>PowerPoint Presentation</vt:lpstr>
      <vt:lpstr>Recommendations based on the insights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2023-12-19T17:34:13Z</dcterms:created>
  <dcterms:modified xsi:type="dcterms:W3CDTF">2025-01-14T10:50:03Z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